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C140-2C56-4610-8F82-EFA679765B7C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A167-D943-4065-90C7-E832020870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784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C140-2C56-4610-8F82-EFA679765B7C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A167-D943-4065-90C7-E832020870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467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C140-2C56-4610-8F82-EFA679765B7C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A167-D943-4065-90C7-E832020870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318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C140-2C56-4610-8F82-EFA679765B7C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A167-D943-4065-90C7-E832020870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5897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C140-2C56-4610-8F82-EFA679765B7C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A167-D943-4065-90C7-E832020870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5512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C140-2C56-4610-8F82-EFA679765B7C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A167-D943-4065-90C7-E832020870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373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C140-2C56-4610-8F82-EFA679765B7C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A167-D943-4065-90C7-E832020870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1766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C140-2C56-4610-8F82-EFA679765B7C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A167-D943-4065-90C7-E832020870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890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C140-2C56-4610-8F82-EFA679765B7C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A167-D943-4065-90C7-E832020870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6799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C140-2C56-4610-8F82-EFA679765B7C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A167-D943-4065-90C7-E832020870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08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C140-2C56-4610-8F82-EFA679765B7C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A167-D943-4065-90C7-E832020870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87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BC140-2C56-4610-8F82-EFA679765B7C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6A167-D943-4065-90C7-E832020870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912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Unit 7, Part 2 Notes (Complex Patterns of Inheritance)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Pre-AP Biology, Mrs. Krouse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64819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Type Practice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760" y="1629682"/>
            <a:ext cx="5732417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Cross </a:t>
            </a:r>
            <a:r>
              <a:rPr lang="en-US" dirty="0" smtClean="0"/>
              <a:t>a person that has type AB blood with a person that is heterozygous for type B blood in the space to the right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Offspring genotype frequencies </a:t>
            </a:r>
            <a:r>
              <a:rPr lang="en-US" dirty="0" smtClean="0"/>
              <a:t>(as fractions)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Offspring phenotype frequencies </a:t>
            </a:r>
            <a:r>
              <a:rPr lang="en-US" dirty="0" smtClean="0"/>
              <a:t>(as fractions)?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012" y="-157389"/>
            <a:ext cx="10515600" cy="1325563"/>
          </a:xfrm>
        </p:spPr>
        <p:txBody>
          <a:bodyPr/>
          <a:lstStyle/>
          <a:p>
            <a:r>
              <a:rPr lang="en-US" dirty="0" smtClean="0"/>
              <a:t>Test Cross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074" y="1054916"/>
            <a:ext cx="10515600" cy="470580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Purpose: </a:t>
            </a:r>
            <a:r>
              <a:rPr lang="en-US" dirty="0" smtClean="0"/>
              <a:t>determine the genotype of an organism showing the dominant phenotype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What genotypes could the organism with the dominant phenotype have?  (use “A” and “a” as your dominant and recessive alleles) 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r>
              <a:rPr lang="en-US" b="1" dirty="0" smtClean="0"/>
              <a:t>Procedure</a:t>
            </a:r>
            <a:r>
              <a:rPr lang="en-US" dirty="0" smtClean="0"/>
              <a:t>: cross the organism with the dominant phenotype with an organism showing the recessive phenotype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What genotype does the organism with the recessive phenotype have to have? </a:t>
            </a:r>
          </a:p>
          <a:p>
            <a:pPr>
              <a:buNone/>
            </a:pP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068" y="561703"/>
            <a:ext cx="6738257" cy="5458506"/>
          </a:xfrm>
        </p:spPr>
        <p:txBody>
          <a:bodyPr/>
          <a:lstStyle/>
          <a:p>
            <a:r>
              <a:rPr lang="en-US" b="1" dirty="0" smtClean="0"/>
              <a:t>Results of the test cross: </a:t>
            </a:r>
            <a:r>
              <a:rPr lang="en-US" dirty="0" smtClean="0"/>
              <a:t>two possibilities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1) All offspring show the dominant phenotype </a:t>
            </a:r>
            <a:r>
              <a:rPr lang="en-US" dirty="0" smtClean="0">
                <a:sym typeface="Wingdings" pitchFamily="2" charset="2"/>
              </a:rPr>
              <a:t> the parent with the dominant phenotype had the genotype AA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2) All offspring show the dominant phenotype  the parent with the dominant phenotype had the genotype </a:t>
            </a:r>
            <a:r>
              <a:rPr lang="en-US" dirty="0" err="1" smtClean="0">
                <a:sym typeface="Wingdings" pitchFamily="2" charset="2"/>
              </a:rPr>
              <a:t>Aa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710204" y="1298118"/>
          <a:ext cx="2484664" cy="1562646"/>
        </p:xfrm>
        <a:graphic>
          <a:graphicData uri="http://schemas.openxmlformats.org/drawingml/2006/table">
            <a:tbl>
              <a:tblPr/>
              <a:tblGrid>
                <a:gridCol w="668948"/>
                <a:gridCol w="860076"/>
                <a:gridCol w="955640"/>
              </a:tblGrid>
              <a:tr h="52088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88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88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644889" y="3584117"/>
          <a:ext cx="2549980" cy="1627962"/>
        </p:xfrm>
        <a:graphic>
          <a:graphicData uri="http://schemas.openxmlformats.org/drawingml/2006/table">
            <a:tbl>
              <a:tblPr/>
              <a:tblGrid>
                <a:gridCol w="686533"/>
                <a:gridCol w="882686"/>
                <a:gridCol w="980761"/>
              </a:tblGrid>
              <a:tr h="54265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65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65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074" y="0"/>
            <a:ext cx="10515600" cy="1325563"/>
          </a:xfrm>
        </p:spPr>
        <p:txBody>
          <a:bodyPr/>
          <a:lstStyle/>
          <a:p>
            <a:r>
              <a:rPr lang="en-US" dirty="0" smtClean="0"/>
              <a:t>Exceptions to Simple Dominance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497" y="1629682"/>
            <a:ext cx="5849983" cy="4351338"/>
          </a:xfrm>
        </p:spPr>
        <p:txBody>
          <a:bodyPr/>
          <a:lstStyle/>
          <a:p>
            <a:r>
              <a:rPr lang="en-US" b="1" dirty="0" smtClean="0"/>
              <a:t>Incomplete Dominance: </a:t>
            </a:r>
            <a:r>
              <a:rPr lang="en-US" dirty="0" err="1" smtClean="0"/>
              <a:t>Heterozygotes</a:t>
            </a:r>
            <a:r>
              <a:rPr lang="en-US" dirty="0" smtClean="0"/>
              <a:t> </a:t>
            </a:r>
            <a:r>
              <a:rPr lang="en-US" dirty="0" smtClean="0"/>
              <a:t>show a blend of the two alleles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R = red flower allele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W = white flower allele</a:t>
            </a:r>
          </a:p>
          <a:p>
            <a:endParaRPr lang="en-US" dirty="0" smtClean="0"/>
          </a:p>
          <a:p>
            <a:endParaRPr lang="en-US" b="1" dirty="0"/>
          </a:p>
        </p:txBody>
      </p:sp>
      <p:pic>
        <p:nvPicPr>
          <p:cNvPr id="4" name="Picture 3" descr="Image result for incomplete dominanc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7818" y="2230468"/>
            <a:ext cx="4689566" cy="3138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19302" y="3108960"/>
          <a:ext cx="2475956" cy="1528353"/>
        </p:xfrm>
        <a:graphic>
          <a:graphicData uri="http://schemas.openxmlformats.org/drawingml/2006/table">
            <a:tbl>
              <a:tblPr/>
              <a:tblGrid>
                <a:gridCol w="666603"/>
                <a:gridCol w="857062"/>
                <a:gridCol w="952291"/>
              </a:tblGrid>
              <a:tr h="50945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R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R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45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W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RW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RW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45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W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RW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RW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Exceptions to Simple Dominance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77" y="1760311"/>
            <a:ext cx="6137366" cy="4351338"/>
          </a:xfrm>
        </p:spPr>
        <p:txBody>
          <a:bodyPr/>
          <a:lstStyle/>
          <a:p>
            <a:r>
              <a:rPr lang="en-US" b="1" dirty="0" err="1" smtClean="0"/>
              <a:t>Codominance</a:t>
            </a:r>
            <a:r>
              <a:rPr lang="en-US" b="1" dirty="0" smtClean="0"/>
              <a:t>: </a:t>
            </a:r>
            <a:r>
              <a:rPr lang="en-US" dirty="0" err="1" smtClean="0"/>
              <a:t>heterozygotes</a:t>
            </a:r>
            <a:r>
              <a:rPr lang="en-US" dirty="0" smtClean="0"/>
              <a:t> show both alleles in their pure form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R </a:t>
            </a:r>
            <a:r>
              <a:rPr lang="en-US" dirty="0" smtClean="0"/>
              <a:t>= red flower allele</a:t>
            </a:r>
          </a:p>
          <a:p>
            <a:pPr>
              <a:buNone/>
            </a:pPr>
            <a:r>
              <a:rPr lang="en-US" dirty="0" smtClean="0"/>
              <a:t>	W = white flower allele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415245" y="2965269"/>
          <a:ext cx="2475956" cy="1528353"/>
        </p:xfrm>
        <a:graphic>
          <a:graphicData uri="http://schemas.openxmlformats.org/drawingml/2006/table">
            <a:tbl>
              <a:tblPr/>
              <a:tblGrid>
                <a:gridCol w="666603"/>
                <a:gridCol w="857062"/>
                <a:gridCol w="952291"/>
              </a:tblGrid>
              <a:tr h="50945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R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R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45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W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RW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RW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45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W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"/>
                          <a:ea typeface="Calibri"/>
                          <a:cs typeface="Times New Roman"/>
                        </a:rPr>
                        <a:t>RW</a:t>
                      </a:r>
                      <a:endParaRPr lang="en-U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RW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 descr="Image result for codominance red and white flower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2085" y="1878193"/>
            <a:ext cx="4246109" cy="3973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Exceptions to Simple Dominance: Practice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Hair texture shows </a:t>
            </a:r>
            <a:r>
              <a:rPr lang="en-US" dirty="0" err="1" smtClean="0"/>
              <a:t>codominance</a:t>
            </a:r>
            <a:r>
              <a:rPr lang="en-US" dirty="0" smtClean="0"/>
              <a:t> in aliens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C = curly hair allele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 = straight hair allele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Possible Genotypes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CC = all curly hair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SS = all straight hair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CS = some curly hairs and some straight hairs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634" y="0"/>
            <a:ext cx="10515600" cy="1325563"/>
          </a:xfrm>
        </p:spPr>
        <p:txBody>
          <a:bodyPr/>
          <a:lstStyle/>
          <a:p>
            <a:r>
              <a:rPr lang="en-US" dirty="0" err="1" smtClean="0"/>
              <a:t>Codominance</a:t>
            </a:r>
            <a:r>
              <a:rPr lang="en-US" dirty="0" smtClean="0"/>
              <a:t> Practice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186" y="1616618"/>
            <a:ext cx="4543699" cy="481030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Cross an alien that is heterozygous for hair texture with an organism that has straight hair in the space to the right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Offspring genotype frequencies (as a ratio)?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Offspring phenotype frequencies (as a ratio)?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Exceptions to Simple Dominance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697" y="1211671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Multiple Alleles: </a:t>
            </a:r>
            <a:r>
              <a:rPr lang="en-US" dirty="0" smtClean="0"/>
              <a:t>having more than two alleles for a particular trait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Example: Blood Type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3 alleles = A, B, and O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4 possible phenotypes (blood types) = A, B, AB, and O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1683" y="3874905"/>
            <a:ext cx="6114934" cy="2173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Type Alleles, Genotypes and Phenotypes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08505"/>
            <a:ext cx="4935583" cy="4351338"/>
          </a:xfrm>
        </p:spPr>
        <p:txBody>
          <a:bodyPr/>
          <a:lstStyle/>
          <a:p>
            <a:r>
              <a:rPr lang="en-US" dirty="0" smtClean="0"/>
              <a:t>The O allele is recessive to both the A and B alleles</a:t>
            </a:r>
          </a:p>
          <a:p>
            <a:r>
              <a:rPr lang="en-US" dirty="0" smtClean="0"/>
              <a:t>The A and B alleles are co-dominant (see picture on previous slide)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230984" y="2044881"/>
          <a:ext cx="4767942" cy="3435096"/>
        </p:xfrm>
        <a:graphic>
          <a:graphicData uri="http://schemas.openxmlformats.org/drawingml/2006/table">
            <a:tbl>
              <a:tblPr/>
              <a:tblGrid>
                <a:gridCol w="2336264"/>
                <a:gridCol w="2431678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+mn-lt"/>
                          <a:ea typeface="Calibri"/>
                          <a:cs typeface="Times New Roman"/>
                        </a:rPr>
                        <a:t>Genotype</a:t>
                      </a:r>
                      <a:endParaRPr lang="en-US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+mn-lt"/>
                          <a:ea typeface="Calibri"/>
                          <a:cs typeface="Times New Roman"/>
                        </a:rPr>
                        <a:t>Phenotype</a:t>
                      </a:r>
                      <a:endParaRPr lang="en-US" sz="2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+mn-lt"/>
                          <a:ea typeface="Calibri"/>
                          <a:cs typeface="Times New Roman"/>
                        </a:rPr>
                        <a:t>AA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+mn-lt"/>
                          <a:ea typeface="Calibri"/>
                          <a:cs typeface="Times New Roman"/>
                        </a:rPr>
                        <a:t>Blood Type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+mn-lt"/>
                          <a:ea typeface="Calibri"/>
                          <a:cs typeface="Times New Roman"/>
                        </a:rPr>
                        <a:t>AO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+mn-lt"/>
                          <a:ea typeface="Calibri"/>
                          <a:cs typeface="Times New Roman"/>
                        </a:rPr>
                        <a:t>Blood Type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+mn-lt"/>
                          <a:ea typeface="Calibri"/>
                          <a:cs typeface="Times New Roman"/>
                        </a:rPr>
                        <a:t>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+mn-lt"/>
                          <a:ea typeface="Calibri"/>
                          <a:cs typeface="Times New Roman"/>
                        </a:rPr>
                        <a:t>Blood Type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+mn-lt"/>
                          <a:ea typeface="Calibri"/>
                          <a:cs typeface="Times New Roman"/>
                        </a:rPr>
                        <a:t>BO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+mn-lt"/>
                          <a:ea typeface="Calibri"/>
                          <a:cs typeface="Times New Roman"/>
                        </a:rPr>
                        <a:t>Blood Type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+mn-lt"/>
                          <a:ea typeface="Calibri"/>
                          <a:cs typeface="Times New Roman"/>
                        </a:rPr>
                        <a:t>AB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+mn-lt"/>
                          <a:ea typeface="Calibri"/>
                          <a:cs typeface="Times New Roman"/>
                        </a:rPr>
                        <a:t>Blood Type AB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+mn-lt"/>
                          <a:ea typeface="Calibri"/>
                          <a:cs typeface="Times New Roman"/>
                        </a:rPr>
                        <a:t>OO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+mn-lt"/>
                          <a:ea typeface="Calibri"/>
                          <a:cs typeface="Times New Roman"/>
                        </a:rPr>
                        <a:t>Blood Type 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272</Words>
  <Application>Microsoft Office PowerPoint</Application>
  <PresentationFormat>Custom</PresentationFormat>
  <Paragraphs>113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Unit 7, Part 2 Notes (Complex Patterns of Inheritance)</vt:lpstr>
      <vt:lpstr>Test Cross</vt:lpstr>
      <vt:lpstr>Slide 3</vt:lpstr>
      <vt:lpstr>Exceptions to Simple Dominance</vt:lpstr>
      <vt:lpstr>Exceptions to Simple Dominance</vt:lpstr>
      <vt:lpstr>Exceptions to Simple Dominance: Practice Problem</vt:lpstr>
      <vt:lpstr>Codominance Practice Problem</vt:lpstr>
      <vt:lpstr>Exceptions to Simple Dominance</vt:lpstr>
      <vt:lpstr>Blood Type Alleles, Genotypes and Phenotypes</vt:lpstr>
      <vt:lpstr>Blood Type Practice Problem</vt:lpstr>
    </vt:vector>
  </TitlesOfParts>
  <Company>Prince William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7, Part 2 Notes (Complex Patterns of Inheritance)</dc:title>
  <dc:creator>Kathryn O. Krouse</dc:creator>
  <cp:lastModifiedBy>Kate</cp:lastModifiedBy>
  <cp:revision>2</cp:revision>
  <dcterms:created xsi:type="dcterms:W3CDTF">2017-03-17T14:42:50Z</dcterms:created>
  <dcterms:modified xsi:type="dcterms:W3CDTF">2017-03-20T22:10:05Z</dcterms:modified>
</cp:coreProperties>
</file>